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49" r:id="rId2"/>
    <p:sldId id="440" r:id="rId3"/>
    <p:sldId id="439" r:id="rId4"/>
    <p:sldId id="441" r:id="rId5"/>
    <p:sldId id="442" r:id="rId6"/>
    <p:sldId id="443" r:id="rId7"/>
    <p:sldId id="445" r:id="rId8"/>
    <p:sldId id="444" r:id="rId9"/>
    <p:sldId id="446" r:id="rId10"/>
    <p:sldId id="447" r:id="rId11"/>
    <p:sldId id="448" r:id="rId12"/>
    <p:sldId id="449" r:id="rId13"/>
    <p:sldId id="450" r:id="rId14"/>
    <p:sldId id="452" r:id="rId15"/>
    <p:sldId id="3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A1E"/>
    <a:srgbClr val="44546B"/>
    <a:srgbClr val="5C9AD3"/>
    <a:srgbClr val="7A7A7A"/>
    <a:srgbClr val="0E0F11"/>
    <a:srgbClr val="939393"/>
    <a:srgbClr val="FF2B2A"/>
    <a:srgbClr val="01AA8D"/>
    <a:srgbClr val="3EB8CD"/>
    <a:srgbClr val="FFA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3"/>
    <p:restoredTop sz="94650"/>
  </p:normalViewPr>
  <p:slideViewPr>
    <p:cSldViewPr snapToGrid="0">
      <p:cViewPr varScale="1">
        <p:scale>
          <a:sx n="108" d="100"/>
          <a:sy n="108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9858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3996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324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108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65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61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144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F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0E0F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yerscj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hoenixMobileUserGroup/03.12.19_HackTheAppSto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91660" y="701430"/>
            <a:ext cx="5486399" cy="1874814"/>
            <a:chOff x="963562" y="986318"/>
            <a:chExt cx="5486399" cy="1874814"/>
          </a:xfrm>
        </p:grpSpPr>
        <p:grpSp>
          <p:nvGrpSpPr>
            <p:cNvPr id="26" name="Group 25"/>
            <p:cNvGrpSpPr/>
            <p:nvPr/>
          </p:nvGrpSpPr>
          <p:grpSpPr>
            <a:xfrm>
              <a:off x="963562" y="986318"/>
              <a:ext cx="5486399" cy="1874814"/>
              <a:chOff x="3352800" y="1089557"/>
              <a:chExt cx="5486399" cy="187481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52800" y="1089557"/>
                <a:ext cx="5486399" cy="1371600"/>
              </a:xfrm>
              <a:prstGeom prst="rect">
                <a:avLst/>
              </a:prstGeom>
              <a:solidFill>
                <a:srgbClr val="44546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44239" y="1210045"/>
                <a:ext cx="5303520" cy="1754326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Hacking the App Store</a:t>
                </a:r>
              </a:p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- Reverse Engineering 101 -</a:t>
                </a:r>
              </a:p>
              <a:p>
                <a:pPr algn="ctr"/>
                <a:endParaRPr lang="en-US" sz="4400" dirty="0">
                  <a:solidFill>
                    <a:schemeClr val="bg1"/>
                  </a:solidFill>
                  <a:cs typeface="Estrangelo Edessa" panose="03080600000000000000" pitchFamily="66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40801" y="2300888"/>
              <a:ext cx="3931920" cy="91440"/>
              <a:chOff x="6447606" y="3817143"/>
              <a:chExt cx="2621280" cy="9144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447606" y="3817143"/>
                <a:ext cx="655320" cy="91440"/>
              </a:xfrm>
              <a:prstGeom prst="rect">
                <a:avLst/>
              </a:prstGeom>
              <a:solidFill>
                <a:srgbClr val="FE4A1E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02926" y="3817143"/>
                <a:ext cx="655320" cy="91440"/>
              </a:xfrm>
              <a:prstGeom prst="rect">
                <a:avLst/>
              </a:prstGeom>
              <a:solidFill>
                <a:srgbClr val="5C9AD3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758246" y="3817143"/>
                <a:ext cx="655320" cy="91440"/>
              </a:xfrm>
              <a:prstGeom prst="rect">
                <a:avLst/>
              </a:prstGeom>
              <a:solidFill>
                <a:srgbClr val="7A7A7A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413566" y="3817143"/>
                <a:ext cx="655320" cy="91440"/>
              </a:xfrm>
              <a:prstGeom prst="rect">
                <a:avLst/>
              </a:prstGeom>
              <a:solidFill>
                <a:srgbClr val="44546B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62210" y="6345698"/>
            <a:ext cx="3931920" cy="91440"/>
            <a:chOff x="6447606" y="3817143"/>
            <a:chExt cx="2621280" cy="91440"/>
          </a:xfrm>
        </p:grpSpPr>
        <p:sp>
          <p:nvSpPr>
            <p:cNvPr id="62" name="Rectangle 61"/>
            <p:cNvSpPr/>
            <p:nvPr/>
          </p:nvSpPr>
          <p:spPr>
            <a:xfrm>
              <a:off x="6447606" y="3817143"/>
              <a:ext cx="655320" cy="91440"/>
            </a:xfrm>
            <a:prstGeom prst="rect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02926" y="3817143"/>
              <a:ext cx="655320" cy="91440"/>
            </a:xfrm>
            <a:prstGeom prst="rect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8246" y="3817143"/>
              <a:ext cx="655320" cy="91440"/>
            </a:xfrm>
            <a:prstGeom prst="rect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13566" y="3817143"/>
              <a:ext cx="655320" cy="91440"/>
            </a:xfrm>
            <a:prstGeom prst="rect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63436" y="6090423"/>
            <a:ext cx="3930727" cy="276999"/>
            <a:chOff x="6361219" y="5845182"/>
            <a:chExt cx="4492260" cy="316570"/>
          </a:xfrm>
        </p:grpSpPr>
        <p:sp>
          <p:nvSpPr>
            <p:cNvPr id="60" name="Rounded Rectangle 9"/>
            <p:cNvSpPr/>
            <p:nvPr/>
          </p:nvSpPr>
          <p:spPr>
            <a:xfrm>
              <a:off x="6361219" y="5881913"/>
              <a:ext cx="4492260" cy="261257"/>
            </a:xfrm>
            <a:prstGeom prst="rect">
              <a:avLst/>
            </a:prstGeom>
            <a:solidFill>
              <a:srgbClr val="4454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TextBox 60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469618" y="5845182"/>
              <a:ext cx="2612572" cy="316570"/>
            </a:xfrm>
            <a:prstGeom prst="rect">
              <a:avLst/>
            </a:prstGeom>
            <a:noFill/>
            <a:effectLst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By Chris Myers – March 12, 2109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852190-C57D-1B41-B9B8-43BB724BB927}"/>
              </a:ext>
            </a:extLst>
          </p:cNvPr>
          <p:cNvSpPr/>
          <p:nvPr/>
        </p:nvSpPr>
        <p:spPr>
          <a:xfrm>
            <a:off x="3333513" y="5900495"/>
            <a:ext cx="713436" cy="71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1DBF3-9C13-2144-8629-66E1D9589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67" y="5925733"/>
            <a:ext cx="416148" cy="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Traffic Sniffing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Analyze the app traffic and look for security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767263" y="4904076"/>
            <a:ext cx="16472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8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Patching (</a:t>
              </a:r>
              <a:r>
                <a:rPr lang="en-US" sz="20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Modding</a:t>
              </a:r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Modify the reversed code to add our own malicious code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1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6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1A6291-51FF-874A-A9C1-FD4BAC0C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78" y="3183222"/>
            <a:ext cx="5646619" cy="317883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0405" y="1742725"/>
            <a:ext cx="374904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KEY TAKEAWAYS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Intellectual Property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code can be viewed.  Utilize obfuscation tools or AOT when possible.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Network Traffic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all network traffic can be viewed in plain text.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Secure Data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 not store secure strings in the app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Low Cost Deterrents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Put as many low cost security deterrents in place to rule out less-skilled reverse engineers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API Design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Lorem ipsum dolor sit amet, consectetur adipiscing elit, sed do eiusmod tempor incididunt ut labore et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93939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0862" y="1530071"/>
            <a:ext cx="213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APP SECURITY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6359" y="2102873"/>
            <a:ext cx="58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Recommendations for strengthening your app security.</a:t>
            </a:r>
          </a:p>
        </p:txBody>
      </p:sp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4488" y="3617607"/>
            <a:ext cx="41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FE4A1E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5C9AD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7A7A7A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42E36B-4D19-7240-8337-06244316DD01}"/>
              </a:ext>
            </a:extLst>
          </p:cNvPr>
          <p:cNvSpPr txBox="1"/>
          <p:nvPr/>
        </p:nvSpPr>
        <p:spPr>
          <a:xfrm>
            <a:off x="147704" y="5931316"/>
            <a:ext cx="8811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Twitter: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3"/>
              </a:rPr>
              <a:t>@myerscj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Code: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4"/>
              </a:rPr>
              <a:t>https://github.com/PhoenixMobileUserGroup/03.12.19_HackTheAppStore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 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3C87-A5B0-C34D-90B6-8FD09A1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4E11-F792-8C48-82AD-71C37136ECF2}"/>
              </a:ext>
            </a:extLst>
          </p:cNvPr>
          <p:cNvSpPr txBox="1"/>
          <p:nvPr/>
        </p:nvSpPr>
        <p:spPr>
          <a:xfrm>
            <a:off x="3341511" y="391229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With Great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2E018-5433-B947-A5D6-BF2F2E3FDA19}"/>
              </a:ext>
            </a:extLst>
          </p:cNvPr>
          <p:cNvSpPr txBox="1"/>
          <p:nvPr/>
        </p:nvSpPr>
        <p:spPr>
          <a:xfrm>
            <a:off x="2032000" y="5658592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470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5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36" grpId="0"/>
      <p:bldP spid="39" grpId="0"/>
      <p:bldP spid="40" grpId="0"/>
      <p:bldP spid="41" grpId="0"/>
      <p:bldP spid="42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7DC2-7451-E44F-AFE4-08B50BD7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1123" y="10688"/>
            <a:ext cx="12192000" cy="5686973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TOOLS FOR THE JOB</a:t>
            </a:r>
          </a:p>
        </p:txBody>
      </p:sp>
      <p:sp>
        <p:nvSpPr>
          <p:cNvPr id="47" name="Freeform 46"/>
          <p:cNvSpPr/>
          <p:nvPr/>
        </p:nvSpPr>
        <p:spPr>
          <a:xfrm flipV="1">
            <a:off x="0" y="3500785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4A1E"/>
                </a:solidFill>
                <a:latin typeface="Candara" panose="020E0502030303020204" pitchFamily="34" charset="0"/>
              </a:rPr>
              <a:t>DEVICE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C9AD3"/>
                </a:solidFill>
                <a:latin typeface="Candara" panose="020E0502030303020204" pitchFamily="34" charset="0"/>
              </a:rPr>
              <a:t>ADB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4546B"/>
                </a:solidFill>
                <a:latin typeface="Candara" panose="020E0502030303020204" pitchFamily="34" charset="0"/>
              </a:rPr>
              <a:t>TEXT EDITOR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7A7A"/>
                </a:solidFill>
                <a:latin typeface="Candara" panose="020E0502030303020204" pitchFamily="34" charset="0"/>
              </a:rPr>
              <a:t>DE-COMPILER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393"/>
                </a:solidFill>
                <a:latin typeface="Candara" panose="020E0502030303020204" pitchFamily="34" charset="0"/>
              </a:rPr>
              <a:t>PACKET SNIFFER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Device or emulator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debugging 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Sublime, VS Code, Android Studio, or whatever works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Zip, JADX,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Studio,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ILSpy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, ARM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Dissasemblers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Charlse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Proxy, Burp,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WireShark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DB2-FF02-B94E-9278-E727DB94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lum contrast="26000"/>
          </a:blip>
          <a:stretch>
            <a:fillRect/>
          </a:stretch>
        </p:blipFill>
        <p:spPr>
          <a:xfrm>
            <a:off x="1602698" y="4643465"/>
            <a:ext cx="342921" cy="525372"/>
          </a:xfrm>
          <a:prstGeom prst="rect">
            <a:avLst/>
          </a:prstGeom>
          <a:solidFill>
            <a:srgbClr val="0E0F1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AA2D-6888-C54A-83BB-AB1EAA5B5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685" y="4663848"/>
            <a:ext cx="571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C3732-5D73-754D-A5E6-08B3045E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-57000"/>
          </a:blip>
          <a:stretch>
            <a:fillRect/>
          </a:stretch>
        </p:blipFill>
        <p:spPr>
          <a:xfrm>
            <a:off x="5910522" y="4728778"/>
            <a:ext cx="483729" cy="481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06799-D4D2-0E45-990F-734870A106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8052851" y="4741069"/>
            <a:ext cx="475215" cy="48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2CF9-9B39-F842-8FFE-2F5FBE72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33000" contrast="-70000"/>
          </a:blip>
          <a:stretch>
            <a:fillRect/>
          </a:stretch>
        </p:blipFill>
        <p:spPr>
          <a:xfrm>
            <a:off x="10320365" y="4776308"/>
            <a:ext cx="475215" cy="4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250"/>
                            </p:stCondLst>
                            <p:childTnLst>
                              <p:par>
                                <p:cTn id="10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Emulator w/ Google Play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9364559" y="2862356"/>
            <a:ext cx="2213953" cy="2213950"/>
          </a:xfrm>
          <a:prstGeom prst="ellipse">
            <a:avLst/>
          </a:prstGeom>
          <a:solidFill>
            <a:srgbClr val="627289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418" y="499488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Setup the device of choice and Android API of choice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-60000" flipH="1">
            <a:off x="1214218" y="4524035"/>
            <a:ext cx="10897" cy="457200"/>
          </a:xfrm>
          <a:prstGeom prst="line">
            <a:avLst/>
          </a:prstGeom>
          <a:ln w="25400">
            <a:solidFill>
              <a:srgbClr val="FE4A1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3389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Google Play support via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GApps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-60000" flipH="1">
            <a:off x="4564799" y="4531695"/>
            <a:ext cx="9081" cy="449540"/>
          </a:xfrm>
          <a:prstGeom prst="line">
            <a:avLst/>
          </a:prstGeom>
          <a:ln w="25400">
            <a:solidFill>
              <a:srgbClr val="44546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92873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Download an app from the app store and run it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60000">
            <a:off x="8003364" y="4531695"/>
            <a:ext cx="10391" cy="457200"/>
          </a:xfrm>
          <a:prstGeom prst="line">
            <a:avLst/>
          </a:prstGeom>
          <a:ln w="25400">
            <a:solidFill>
              <a:srgbClr val="9393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24830" y="1814316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support for ARM translation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60000" flipH="1" flipV="1">
            <a:off x="3071816" y="2964666"/>
            <a:ext cx="13937" cy="448056"/>
          </a:xfrm>
          <a:prstGeom prst="line">
            <a:avLst/>
          </a:prstGeom>
          <a:ln w="25400">
            <a:solidFill>
              <a:srgbClr val="5C9A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45891" y="1816222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Restart the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device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60000" flipH="1" flipV="1">
            <a:off x="6292877" y="2966572"/>
            <a:ext cx="13937" cy="448056"/>
          </a:xfrm>
          <a:prstGeom prst="line">
            <a:avLst/>
          </a:prstGeom>
          <a:ln w="25400">
            <a:solidFill>
              <a:srgbClr val="7A7A7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469980" y="3751059"/>
            <a:ext cx="2003109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Explore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Use ADB tools to explore OS and download APK files</a:t>
            </a:r>
          </a:p>
        </p:txBody>
      </p:sp>
      <p:sp>
        <p:nvSpPr>
          <p:cNvPr id="10" name="Freeform 9"/>
          <p:cNvSpPr>
            <a:spLocks noChangeAspect="1"/>
          </p:cNvSpPr>
          <p:nvPr/>
        </p:nvSpPr>
        <p:spPr>
          <a:xfrm>
            <a:off x="605712" y="3403534"/>
            <a:ext cx="2089870" cy="1139256"/>
          </a:xfrm>
          <a:custGeom>
            <a:avLst/>
            <a:gdLst>
              <a:gd name="connsiteX0" fmla="*/ 0 w 2244194"/>
              <a:gd name="connsiteY0" fmla="*/ 0 h 1223385"/>
              <a:gd name="connsiteX1" fmla="*/ 1111827 w 2244194"/>
              <a:gd name="connsiteY1" fmla="*/ 0 h 1223385"/>
              <a:gd name="connsiteX2" fmla="*/ 1111827 w 2244194"/>
              <a:gd name="connsiteY2" fmla="*/ 2742 h 1223385"/>
              <a:gd name="connsiteX3" fmla="*/ 1633873 w 2244194"/>
              <a:gd name="connsiteY3" fmla="*/ 2742 h 1223385"/>
              <a:gd name="connsiteX4" fmla="*/ 2244194 w 2244194"/>
              <a:gd name="connsiteY4" fmla="*/ 613064 h 1223385"/>
              <a:gd name="connsiteX5" fmla="*/ 1633873 w 2244194"/>
              <a:gd name="connsiteY5" fmla="*/ 1223385 h 1223385"/>
              <a:gd name="connsiteX6" fmla="*/ 243 w 2244194"/>
              <a:gd name="connsiteY6" fmla="*/ 1223385 h 1223385"/>
              <a:gd name="connsiteX7" fmla="*/ 2984 w 2244194"/>
              <a:gd name="connsiteY7" fmla="*/ 1220644 h 1223385"/>
              <a:gd name="connsiteX8" fmla="*/ 0 w 2244194"/>
              <a:gd name="connsiteY8" fmla="*/ 1220644 h 12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194" h="1223385">
                <a:moveTo>
                  <a:pt x="0" y="0"/>
                </a:moveTo>
                <a:lnTo>
                  <a:pt x="1111827" y="0"/>
                </a:lnTo>
                <a:lnTo>
                  <a:pt x="1111827" y="2742"/>
                </a:lnTo>
                <a:lnTo>
                  <a:pt x="1633873" y="2742"/>
                </a:lnTo>
                <a:lnTo>
                  <a:pt x="2244194" y="613064"/>
                </a:lnTo>
                <a:lnTo>
                  <a:pt x="1633873" y="1223385"/>
                </a:lnTo>
                <a:lnTo>
                  <a:pt x="243" y="1223385"/>
                </a:lnTo>
                <a:lnTo>
                  <a:pt x="2984" y="1220644"/>
                </a:lnTo>
                <a:lnTo>
                  <a:pt x="0" y="1220644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Create</a:t>
            </a:r>
          </a:p>
        </p:txBody>
      </p:sp>
      <p:sp>
        <p:nvSpPr>
          <p:cNvPr id="9" name="Chevron 8"/>
          <p:cNvSpPr>
            <a:spLocks noChangeAspect="1"/>
          </p:cNvSpPr>
          <p:nvPr/>
        </p:nvSpPr>
        <p:spPr>
          <a:xfrm>
            <a:off x="2325107" y="3406087"/>
            <a:ext cx="2089644" cy="1136703"/>
          </a:xfrm>
          <a:prstGeom prst="chevron">
            <a:avLst/>
          </a:prstGeom>
          <a:solidFill>
            <a:srgbClr val="5C9AD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ARM</a:t>
            </a:r>
          </a:p>
        </p:txBody>
      </p:sp>
      <p:sp>
        <p:nvSpPr>
          <p:cNvPr id="11" name="Chevron 10"/>
          <p:cNvSpPr>
            <a:spLocks noChangeAspect="1"/>
          </p:cNvSpPr>
          <p:nvPr/>
        </p:nvSpPr>
        <p:spPr>
          <a:xfrm>
            <a:off x="4044503" y="3403534"/>
            <a:ext cx="2089644" cy="1136703"/>
          </a:xfrm>
          <a:prstGeom prst="chevron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Lato" panose="020F0502020204030203"/>
              </a:rPr>
              <a:t>GApps</a:t>
            </a:r>
            <a:endParaRPr lang="en-US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2" name="Chevron 11"/>
          <p:cNvSpPr>
            <a:spLocks noChangeAspect="1"/>
          </p:cNvSpPr>
          <p:nvPr/>
        </p:nvSpPr>
        <p:spPr>
          <a:xfrm>
            <a:off x="5763672" y="3400980"/>
            <a:ext cx="2089644" cy="1136703"/>
          </a:xfrm>
          <a:prstGeom prst="chevron">
            <a:avLst/>
          </a:prstGeom>
          <a:solidFill>
            <a:srgbClr val="7A7A7A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Restart</a:t>
            </a:r>
          </a:p>
        </p:txBody>
      </p:sp>
      <p:sp>
        <p:nvSpPr>
          <p:cNvPr id="13" name="Chevron 12"/>
          <p:cNvSpPr>
            <a:spLocks noChangeAspect="1"/>
          </p:cNvSpPr>
          <p:nvPr/>
        </p:nvSpPr>
        <p:spPr>
          <a:xfrm>
            <a:off x="7495036" y="3400980"/>
            <a:ext cx="2089644" cy="1136703"/>
          </a:xfrm>
          <a:prstGeom prst="chevron">
            <a:avLst/>
          </a:prstGeom>
          <a:solidFill>
            <a:srgbClr val="93939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D92518-D068-9846-82AA-89B2A47B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102060" y="3195466"/>
            <a:ext cx="738947" cy="555593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17" grpId="0" animBg="1"/>
      <p:bldP spid="19" grpId="0" animBg="1"/>
      <p:bldP spid="21" grpId="0" animBg="1"/>
      <p:bldP spid="26" grpId="0" animBg="1"/>
      <p:bldP spid="29" grpId="0"/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DDB57-B359-4848-B1F0-C1A878A7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9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endParaRPr lang="en-US" sz="2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Setup </a:t>
              </a:r>
              <a:r>
                <a:rPr lang="en-US" sz="1400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 and review other useful tools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98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Reversing the AppStore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Intro to how to decompile Android, C#, and Flutter apps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4CECE-5004-4148-879F-1228DAFEBC13}"/>
              </a:ext>
            </a:extLst>
          </p:cNvPr>
          <p:cNvSpPr txBox="1"/>
          <p:nvPr/>
        </p:nvSpPr>
        <p:spPr>
          <a:xfrm>
            <a:off x="6776879" y="1618528"/>
            <a:ext cx="4467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“the process by which a man-made object is deconstructed to reveal its designs, architecture, or to extract knowledge from the object”</a:t>
            </a:r>
          </a:p>
        </p:txBody>
      </p:sp>
    </p:spTree>
    <p:extLst>
      <p:ext uri="{BB962C8B-B14F-4D97-AF65-F5344CB8AC3E}">
        <p14:creationId xmlns:p14="http://schemas.microsoft.com/office/powerpoint/2010/main" val="20474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27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6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</TotalTime>
  <Words>380</Words>
  <Application>Microsoft Macintosh PowerPoint</Application>
  <PresentationFormat>Widescreen</PresentationFormat>
  <Paragraphs>90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Candara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Chris Myers</cp:lastModifiedBy>
  <cp:revision>497</cp:revision>
  <dcterms:created xsi:type="dcterms:W3CDTF">2016-09-28T22:08:47Z</dcterms:created>
  <dcterms:modified xsi:type="dcterms:W3CDTF">2019-03-12T16:53:26Z</dcterms:modified>
</cp:coreProperties>
</file>